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32" r:id="rId4"/>
    <p:sldMasterId id="2147483744" r:id="rId5"/>
  </p:sldMasterIdLst>
  <p:notesMasterIdLst>
    <p:notesMasterId r:id="rId33"/>
  </p:notesMasterIdLst>
  <p:sldIdLst>
    <p:sldId id="256" r:id="rId6"/>
    <p:sldId id="288" r:id="rId7"/>
    <p:sldId id="269" r:id="rId8"/>
    <p:sldId id="289" r:id="rId9"/>
    <p:sldId id="295" r:id="rId10"/>
    <p:sldId id="290" r:id="rId11"/>
    <p:sldId id="294" r:id="rId12"/>
    <p:sldId id="278" r:id="rId13"/>
    <p:sldId id="299" r:id="rId14"/>
    <p:sldId id="291" r:id="rId15"/>
    <p:sldId id="302" r:id="rId16"/>
    <p:sldId id="292" r:id="rId17"/>
    <p:sldId id="293" r:id="rId18"/>
    <p:sldId id="298" r:id="rId19"/>
    <p:sldId id="277" r:id="rId20"/>
    <p:sldId id="296" r:id="rId21"/>
    <p:sldId id="280" r:id="rId22"/>
    <p:sldId id="281" r:id="rId23"/>
    <p:sldId id="282" r:id="rId24"/>
    <p:sldId id="301" r:id="rId25"/>
    <p:sldId id="297" r:id="rId26"/>
    <p:sldId id="284" r:id="rId27"/>
    <p:sldId id="300" r:id="rId28"/>
    <p:sldId id="285" r:id="rId29"/>
    <p:sldId id="286" r:id="rId30"/>
    <p:sldId id="287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94698" autoAdjust="0"/>
  </p:normalViewPr>
  <p:slideViewPr>
    <p:cSldViewPr>
      <p:cViewPr varScale="1">
        <p:scale>
          <a:sx n="97" d="100"/>
          <a:sy n="97" d="100"/>
        </p:scale>
        <p:origin x="12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793220422918832"/>
          <c:y val="3.749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Doctor's Visit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Paid by Insurance </c:v>
                </c:pt>
                <c:pt idx="1">
                  <c:v>Your Co-Pay</c:v>
                </c:pt>
              </c:strCache>
            </c:strRef>
          </c:cat>
          <c:val>
            <c:numRef>
              <c:f>Sheet1!$B$2:$B$3</c:f>
              <c:numCache>
                <c:formatCode>"$"#,##0.00</c:formatCode>
                <c:ptCount val="2"/>
                <c:pt idx="0">
                  <c:v>170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Medical</a:t>
            </a:r>
            <a:r>
              <a:rPr lang="en-US" baseline="0" dirty="0" smtClean="0"/>
              <a:t> Service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Paid by Insurance</c:v>
                </c:pt>
                <c:pt idx="1">
                  <c:v>Your Co-Insurance</c:v>
                </c:pt>
                <c:pt idx="2">
                  <c:v>Your Deductible</c:v>
                </c:pt>
              </c:strCache>
            </c:strRef>
          </c:cat>
          <c:val>
            <c:numRef>
              <c:f>Sheet1!$B$2:$B$4</c:f>
              <c:numCache>
                <c:formatCode>"$"#,##0.00</c:formatCode>
                <c:ptCount val="3"/>
                <c:pt idx="0">
                  <c:v>800</c:v>
                </c:pt>
                <c:pt idx="1">
                  <c:v>200</c:v>
                </c:pt>
                <c:pt idx="2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57909-8AAF-40FE-A858-6890C3EDAEB9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82CC-91CB-4321-8366-02020484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4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82CC-91CB-4321-8366-0202048425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82CC-91CB-4321-8366-0202048425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3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82CC-91CB-4321-8366-0202048425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0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5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3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89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45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57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27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80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9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8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16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4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84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97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35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33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08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66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47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6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0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43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01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52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00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4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07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231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8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1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78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47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35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66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68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67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18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06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07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85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9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17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2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8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303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0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77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4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0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6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EE0A-B7EF-4700-B888-BBDB344291A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EA44-F764-4B3D-B2A4-14E0E902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EE0A-B7EF-4700-B888-BBDB344291A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5EA44-F764-4B3D-B2A4-14E0E902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4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2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8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EE0A-B7EF-4700-B888-BBDB34429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5EA44-F764-4B3D-B2A4-14E0E902D6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6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youtube.com/watch?v=ErtWzAVFgA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arizona.ed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arizona.ed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arizona.ed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arizona.ed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arizona.ed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hs-insurance@distribution.arizona.ed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Relationship Id="rId5" Type="http://schemas.openxmlformats.org/officeDocument/2006/relationships/hyperlink" Target="http://www.health.arizona.edu/insurance_student_health_insurance.htm" TargetMode="External"/><Relationship Id="rId4" Type="http://schemas.openxmlformats.org/officeDocument/2006/relationships/hyperlink" Target="http://www.health.arizona.ed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map.arizona.ed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52800"/>
            <a:ext cx="7924800" cy="10668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Student Health Insurance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96" y="1219200"/>
            <a:ext cx="6032004" cy="16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3000"/>
              </a:lnSpc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Insurance Terminology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7680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Co-insurance- Fixed </a:t>
            </a:r>
            <a:r>
              <a:rPr lang="en-US" sz="2400" dirty="0" smtClean="0">
                <a:solidFill>
                  <a:prstClr val="black"/>
                </a:solidFill>
              </a:rPr>
              <a:t>percentage (%) of </a:t>
            </a:r>
            <a:r>
              <a:rPr lang="en-US" sz="2400" dirty="0">
                <a:solidFill>
                  <a:prstClr val="black"/>
                </a:solidFill>
              </a:rPr>
              <a:t>medical expenses that is payable by the </a:t>
            </a:r>
            <a:r>
              <a:rPr lang="en-US" sz="2400" dirty="0" smtClean="0">
                <a:solidFill>
                  <a:prstClr val="black"/>
                </a:solidFill>
              </a:rPr>
              <a:t>patient.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Once a deductible has been paid, you will pay for a small percentage of a medical bill and the health insurance will pay a larger portion. In some cases the health insurance pays 80% and you pay a 20% co-insurance.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Example of In-Network medical expense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	</a:t>
            </a:r>
            <a:r>
              <a:rPr lang="en-US" sz="1800" dirty="0" smtClean="0">
                <a:solidFill>
                  <a:prstClr val="black"/>
                </a:solidFill>
              </a:rPr>
              <a:t>Surgery bill for:  		$1,250.00 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	Your deductible is:</a:t>
            </a:r>
            <a:r>
              <a:rPr lang="en-US" sz="1800" dirty="0">
                <a:solidFill>
                  <a:prstClr val="black"/>
                </a:solidFill>
              </a:rPr>
              <a:t>	</a:t>
            </a:r>
            <a:r>
              <a:rPr lang="en-US" sz="1800" dirty="0" smtClean="0">
                <a:solidFill>
                  <a:prstClr val="black"/>
                </a:solidFill>
              </a:rPr>
              <a:t>	$250.00 (You pay)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	</a:t>
            </a:r>
            <a:r>
              <a:rPr lang="en-US" sz="1800" dirty="0" smtClean="0">
                <a:solidFill>
                  <a:prstClr val="black"/>
                </a:solidFill>
              </a:rPr>
              <a:t>Amount remaining:		$1,000.00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	</a:t>
            </a:r>
            <a:r>
              <a:rPr lang="en-US" sz="1800" dirty="0" smtClean="0">
                <a:solidFill>
                  <a:prstClr val="black"/>
                </a:solidFill>
              </a:rPr>
              <a:t>Insurance Pays: 	 	$800.00 (80%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most services)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	</a:t>
            </a:r>
            <a:r>
              <a:rPr lang="en-US" sz="1800" dirty="0" smtClean="0">
                <a:solidFill>
                  <a:prstClr val="black"/>
                </a:solidFill>
              </a:rPr>
              <a:t>You Pay: 		 	$200.00 (20%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Co-insurance most </a:t>
            </a:r>
            <a:r>
              <a:rPr lang="en-US" sz="1800" dirty="0">
                <a:solidFill>
                  <a:prstClr val="black"/>
                </a:solidFill>
              </a:rPr>
              <a:t>services) 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1"/>
            <a:r>
              <a:rPr lang="en-US" sz="1800" dirty="0" smtClean="0">
                <a:solidFill>
                  <a:prstClr val="black"/>
                </a:solidFill>
              </a:rPr>
              <a:t> There is a limit on how much you will pay for medical care. This is known as the Out-of-Pocket Limit.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14677696"/>
              </p:ext>
            </p:extLst>
          </p:nvPr>
        </p:nvGraphicFramePr>
        <p:xfrm>
          <a:off x="76200" y="152400"/>
          <a:ext cx="4038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34100" y="175404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an Doctor’s Office Visit.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53323971"/>
              </p:ext>
            </p:extLst>
          </p:nvPr>
        </p:nvGraphicFramePr>
        <p:xfrm>
          <a:off x="4800600" y="3276600"/>
          <a:ext cx="419100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304800" y="5638800"/>
            <a:ext cx="6019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solidFill>
                  <a:prstClr val="black"/>
                </a:solidFill>
              </a:rPr>
              <a:t>Surgery bill </a:t>
            </a:r>
            <a:r>
              <a:rPr lang="en-US" sz="1400" dirty="0" smtClean="0">
                <a:solidFill>
                  <a:prstClr val="black"/>
                </a:solidFill>
              </a:rPr>
              <a:t>for:  </a:t>
            </a:r>
            <a:r>
              <a:rPr lang="en-US" sz="1400" dirty="0">
                <a:solidFill>
                  <a:prstClr val="black"/>
                </a:solidFill>
              </a:rPr>
              <a:t>		$</a:t>
            </a:r>
            <a:r>
              <a:rPr lang="en-US" sz="1400" dirty="0" smtClean="0">
                <a:solidFill>
                  <a:prstClr val="black"/>
                </a:solidFill>
              </a:rPr>
              <a:t>1,250.00 </a:t>
            </a:r>
            <a:endParaRPr lang="en-US" sz="1400" dirty="0">
              <a:solidFill>
                <a:prstClr val="black"/>
              </a:solidFill>
            </a:endParaRPr>
          </a:p>
          <a:p>
            <a:pPr lvl="1"/>
            <a:r>
              <a:rPr lang="en-US" sz="1400" dirty="0" smtClean="0">
                <a:solidFill>
                  <a:prstClr val="black"/>
                </a:solidFill>
              </a:rPr>
              <a:t>Your </a:t>
            </a:r>
            <a:r>
              <a:rPr lang="en-US" sz="1400" dirty="0">
                <a:solidFill>
                  <a:prstClr val="black"/>
                </a:solidFill>
              </a:rPr>
              <a:t>deductible </a:t>
            </a:r>
            <a:r>
              <a:rPr lang="en-US" sz="1400" dirty="0" smtClean="0">
                <a:solidFill>
                  <a:prstClr val="black"/>
                </a:solidFill>
              </a:rPr>
              <a:t>is:</a:t>
            </a:r>
            <a:r>
              <a:rPr lang="en-US" sz="1400" dirty="0">
                <a:solidFill>
                  <a:prstClr val="black"/>
                </a:solidFill>
              </a:rPr>
              <a:t>		</a:t>
            </a:r>
            <a:r>
              <a:rPr lang="en-US" sz="1400" dirty="0" smtClean="0">
                <a:solidFill>
                  <a:prstClr val="black"/>
                </a:solidFill>
              </a:rPr>
              <a:t>$250.00 </a:t>
            </a:r>
            <a:r>
              <a:rPr lang="en-US" sz="1400" dirty="0">
                <a:solidFill>
                  <a:prstClr val="black"/>
                </a:solidFill>
              </a:rPr>
              <a:t>(You pay)</a:t>
            </a:r>
          </a:p>
          <a:p>
            <a:pPr lvl="1"/>
            <a:r>
              <a:rPr lang="en-US" sz="1400" dirty="0" smtClean="0">
                <a:solidFill>
                  <a:prstClr val="black"/>
                </a:solidFill>
              </a:rPr>
              <a:t>Amount remaining: </a:t>
            </a:r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$</a:t>
            </a:r>
            <a:r>
              <a:rPr lang="en-US" sz="1400" dirty="0">
                <a:solidFill>
                  <a:prstClr val="black"/>
                </a:solidFill>
              </a:rPr>
              <a:t>1,000.00</a:t>
            </a:r>
          </a:p>
          <a:p>
            <a:pPr lvl="1"/>
            <a:r>
              <a:rPr lang="en-US" sz="1400" dirty="0" smtClean="0">
                <a:solidFill>
                  <a:prstClr val="black"/>
                </a:solidFill>
              </a:rPr>
              <a:t>Insurance Pays: </a:t>
            </a:r>
            <a:r>
              <a:rPr lang="en-US" sz="1400" dirty="0">
                <a:solidFill>
                  <a:prstClr val="black"/>
                </a:solidFill>
              </a:rPr>
              <a:t>	 	$800.00 (80% most services)</a:t>
            </a:r>
          </a:p>
          <a:p>
            <a:pPr lvl="1"/>
            <a:r>
              <a:rPr lang="en-US" sz="1400" dirty="0" smtClean="0">
                <a:solidFill>
                  <a:prstClr val="black"/>
                </a:solidFill>
              </a:rPr>
              <a:t>You Pay: </a:t>
            </a:r>
            <a:r>
              <a:rPr lang="en-US" sz="1400" dirty="0">
                <a:solidFill>
                  <a:prstClr val="black"/>
                </a:solidFill>
              </a:rPr>
              <a:t>		</a:t>
            </a:r>
            <a:r>
              <a:rPr lang="en-US" sz="1400" dirty="0" smtClean="0">
                <a:solidFill>
                  <a:prstClr val="black"/>
                </a:solidFill>
              </a:rPr>
              <a:t>$</a:t>
            </a:r>
            <a:r>
              <a:rPr lang="en-US" sz="1400" dirty="0">
                <a:solidFill>
                  <a:prstClr val="black"/>
                </a:solidFill>
              </a:rPr>
              <a:t>200.00 (20% Co-insurance most services)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195873"/>
            <a:ext cx="906780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3429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medical procedure cost.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800601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Out-of-Pocket Limit- The most you pay during a policy year; Combined Medical &amp; Pharmacy. </a:t>
            </a:r>
            <a:r>
              <a:rPr lang="en-US" sz="2400" dirty="0">
                <a:solidFill>
                  <a:prstClr val="black"/>
                </a:solidFill>
              </a:rPr>
              <a:t>A</a:t>
            </a:r>
            <a:r>
              <a:rPr lang="en-US" sz="2400" dirty="0" smtClean="0">
                <a:solidFill>
                  <a:prstClr val="black"/>
                </a:solidFill>
              </a:rPr>
              <a:t>fter that amount has been met, insurance will pay 100%.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This amount includes any money you have paid towards health care:</a:t>
            </a:r>
          </a:p>
          <a:p>
            <a:pPr lvl="2"/>
            <a:r>
              <a:rPr lang="en-US" sz="1600" dirty="0" smtClean="0">
                <a:solidFill>
                  <a:prstClr val="black"/>
                </a:solidFill>
              </a:rPr>
              <a:t>Deductible</a:t>
            </a:r>
          </a:p>
          <a:p>
            <a:pPr lvl="2"/>
            <a:r>
              <a:rPr lang="en-US" sz="1600" dirty="0" smtClean="0">
                <a:solidFill>
                  <a:prstClr val="black"/>
                </a:solidFill>
              </a:rPr>
              <a:t>Co-payments</a:t>
            </a:r>
          </a:p>
          <a:p>
            <a:pPr lvl="2"/>
            <a:r>
              <a:rPr lang="en-US" sz="1600" dirty="0" smtClean="0">
                <a:solidFill>
                  <a:prstClr val="black"/>
                </a:solidFill>
              </a:rPr>
              <a:t>Co-insurance</a:t>
            </a:r>
          </a:p>
          <a:p>
            <a:pPr lvl="2"/>
            <a:r>
              <a:rPr lang="en-US" sz="1600" dirty="0" smtClean="0">
                <a:solidFill>
                  <a:prstClr val="black"/>
                </a:solidFill>
              </a:rPr>
              <a:t>Prescriptions Co-payments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Type </a:t>
            </a:r>
            <a:r>
              <a:rPr lang="en-US" sz="2400" dirty="0">
                <a:solidFill>
                  <a:prstClr val="black"/>
                </a:solidFill>
              </a:rPr>
              <a:t>of </a:t>
            </a:r>
            <a:r>
              <a:rPr lang="en-US" sz="2400" dirty="0" smtClean="0">
                <a:solidFill>
                  <a:prstClr val="black"/>
                </a:solidFill>
              </a:rPr>
              <a:t>Service- Consultation, </a:t>
            </a:r>
            <a:r>
              <a:rPr lang="en-US" sz="2400" dirty="0">
                <a:solidFill>
                  <a:prstClr val="black"/>
                </a:solidFill>
              </a:rPr>
              <a:t>Treatment, Surgery, </a:t>
            </a:r>
            <a:r>
              <a:rPr lang="en-US" sz="2400" dirty="0" smtClean="0">
                <a:solidFill>
                  <a:prstClr val="black"/>
                </a:solidFill>
              </a:rPr>
              <a:t>Counseling…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Primary Care Provider- A provider who is responsible for providing primary care.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This can be a Family Practice Doctor, Nurse Practitioner, or Health Care Clinic. Think of this as health maintenance. In your case, </a:t>
            </a:r>
            <a:r>
              <a:rPr lang="en-US" sz="2000" u="sng" dirty="0" smtClean="0">
                <a:solidFill>
                  <a:prstClr val="black"/>
                </a:solidFill>
              </a:rPr>
              <a:t>Campus Health Service is your Primary Care Provider.</a:t>
            </a:r>
            <a:endParaRPr lang="en-US" sz="2000" u="sng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3000"/>
              </a:lnSpc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Insurance Terminology</a:t>
            </a:r>
          </a:p>
        </p:txBody>
      </p:sp>
    </p:spTree>
    <p:extLst>
      <p:ext uri="{BB962C8B-B14F-4D97-AF65-F5344CB8AC3E}">
        <p14:creationId xmlns:p14="http://schemas.microsoft.com/office/powerpoint/2010/main" val="31986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Levels of Medical Care in 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the US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en-US" sz="2200" dirty="0" smtClean="0"/>
              <a:t>Non-urgent medical condition </a:t>
            </a:r>
          </a:p>
          <a:p>
            <a:pPr lvl="1">
              <a:lnSpc>
                <a:spcPts val="2700"/>
              </a:lnSpc>
            </a:pPr>
            <a:r>
              <a:rPr lang="en-US" sz="1800" dirty="0" smtClean="0"/>
              <a:t>You are able to make an appointment with Campus Health Service</a:t>
            </a:r>
          </a:p>
          <a:p>
            <a:pPr lvl="1">
              <a:lnSpc>
                <a:spcPts val="2700"/>
              </a:lnSpc>
            </a:pPr>
            <a:r>
              <a:rPr lang="en-US" sz="1800" dirty="0" smtClean="0"/>
              <a:t>Appointments are easy to make and can be done by phone or online</a:t>
            </a:r>
          </a:p>
          <a:p>
            <a:pPr lvl="1">
              <a:lnSpc>
                <a:spcPts val="2700"/>
              </a:lnSpc>
            </a:pPr>
            <a:r>
              <a:rPr lang="en-US" sz="1800" dirty="0" smtClean="0"/>
              <a:t>A primary care service</a:t>
            </a:r>
          </a:p>
          <a:p>
            <a:pPr>
              <a:lnSpc>
                <a:spcPts val="2700"/>
              </a:lnSpc>
            </a:pPr>
            <a:r>
              <a:rPr lang="en-US" sz="2200" dirty="0" smtClean="0"/>
              <a:t>Non-Life-threatening emergency, but urgent medical condition</a:t>
            </a:r>
          </a:p>
          <a:p>
            <a:pPr lvl="1">
              <a:lnSpc>
                <a:spcPts val="2700"/>
              </a:lnSpc>
            </a:pPr>
            <a:r>
              <a:rPr lang="en-US" sz="1800" dirty="0" smtClean="0"/>
              <a:t>Go to the Campus Health Service Walk-In Clinic or a participating Urgent Care Facility</a:t>
            </a:r>
          </a:p>
          <a:p>
            <a:pPr>
              <a:lnSpc>
                <a:spcPts val="2700"/>
              </a:lnSpc>
            </a:pPr>
            <a:r>
              <a:rPr lang="en-US" sz="2200" dirty="0" smtClean="0"/>
              <a:t>Life-threatening emergencies</a:t>
            </a:r>
          </a:p>
          <a:p>
            <a:pPr lvl="1">
              <a:lnSpc>
                <a:spcPts val="2700"/>
              </a:lnSpc>
            </a:pPr>
            <a:r>
              <a:rPr lang="en-US" sz="1800" dirty="0" smtClean="0"/>
              <a:t>Go to the nearest Hospital Emergency Room(ER)</a:t>
            </a:r>
          </a:p>
          <a:p>
            <a:pPr lvl="2">
              <a:lnSpc>
                <a:spcPts val="2700"/>
              </a:lnSpc>
            </a:pPr>
            <a:r>
              <a:rPr lang="en-US" sz="1400" dirty="0" smtClean="0"/>
              <a:t>If the provider at the Emergency Room asks you to “follow-up” with them after the initial ER visit, make an appointment to follow-up with </a:t>
            </a:r>
            <a:r>
              <a:rPr lang="en-US" sz="1400" dirty="0">
                <a:solidFill>
                  <a:prstClr val="black"/>
                </a:solidFill>
              </a:rPr>
              <a:t>Campus Health Service</a:t>
            </a:r>
            <a:r>
              <a:rPr lang="en-US" sz="1400" dirty="0" smtClean="0"/>
              <a:t> and bring documentation from the emergency room. Extra fees are associated with ER follow-ups.</a:t>
            </a:r>
          </a:p>
          <a:p>
            <a:pPr marL="0" indent="0">
              <a:lnSpc>
                <a:spcPts val="2700"/>
              </a:lnSpc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237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sz="4000" b="1" dirty="0">
                <a:solidFill>
                  <a:srgbClr val="1F497D">
                    <a:lumMod val="75000"/>
                  </a:srgbClr>
                </a:solidFill>
              </a:rPr>
              <a:t>Levels of Medical Care in </a:t>
            </a:r>
            <a:br>
              <a:rPr lang="en-US" sz="40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en-US" sz="4000" b="1" dirty="0" smtClean="0">
                <a:solidFill>
                  <a:srgbClr val="1F497D">
                    <a:lumMod val="75000"/>
                  </a:srgbClr>
                </a:solidFill>
              </a:rPr>
              <a:t>the US</a:t>
            </a:r>
            <a:endParaRPr lang="en-US" sz="4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715963"/>
          </a:xfrm>
        </p:spPr>
        <p:txBody>
          <a:bodyPr>
            <a:noAutofit/>
          </a:bodyPr>
          <a:lstStyle/>
          <a:p>
            <a:pPr lvl="0">
              <a:lnSpc>
                <a:spcPts val="2700"/>
              </a:lnSpc>
            </a:pPr>
            <a:r>
              <a:rPr lang="en-US" sz="2200" dirty="0" smtClean="0">
                <a:solidFill>
                  <a:prstClr val="black"/>
                </a:solidFill>
              </a:rPr>
              <a:t>Specialist- This is a provider who specializes in specific area of medicine, can include, but not limited to:</a:t>
            </a:r>
          </a:p>
          <a:p>
            <a:pPr marL="0" lvl="0" indent="0">
              <a:lnSpc>
                <a:spcPts val="2700"/>
              </a:lnSpc>
              <a:buNone/>
            </a:pPr>
            <a:endParaRPr lang="en-US" sz="2600" dirty="0" smtClean="0"/>
          </a:p>
          <a:p>
            <a:pPr marL="0" indent="0">
              <a:lnSpc>
                <a:spcPts val="2700"/>
              </a:lnSpc>
              <a:buNone/>
            </a:pPr>
            <a:endParaRPr lang="en-US" sz="2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2438400"/>
            <a:ext cx="7924800" cy="23914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143000" lvl="2" indent="-228600">
              <a:lnSpc>
                <a:spcPts val="27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Dermatologist – a doctor who treats conditions of the skin</a:t>
            </a:r>
            <a:endParaRPr lang="en-US" dirty="0">
              <a:solidFill>
                <a:prstClr val="black"/>
              </a:solidFill>
            </a:endParaRPr>
          </a:p>
          <a:p>
            <a:pPr marL="1143000" lvl="2" indent="-228600">
              <a:lnSpc>
                <a:spcPts val="27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Cardiologist – a doctor who treats conditions of the heart</a:t>
            </a:r>
          </a:p>
          <a:p>
            <a:pPr marL="1143000" lvl="2" indent="-228600">
              <a:lnSpc>
                <a:spcPts val="27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Gastroenterology – a doctor who treats conditions of digestive system</a:t>
            </a:r>
            <a:endParaRPr lang="en-US" dirty="0">
              <a:solidFill>
                <a:prstClr val="black"/>
              </a:solidFill>
            </a:endParaRPr>
          </a:p>
          <a:p>
            <a:pPr marL="1143000" lvl="2" indent="-228600">
              <a:lnSpc>
                <a:spcPts val="27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Ear </a:t>
            </a:r>
            <a:r>
              <a:rPr lang="en-US" dirty="0">
                <a:solidFill>
                  <a:prstClr val="black"/>
                </a:solidFill>
              </a:rPr>
              <a:t>Nose &amp; </a:t>
            </a:r>
            <a:r>
              <a:rPr lang="en-US" dirty="0" smtClean="0">
                <a:solidFill>
                  <a:prstClr val="black"/>
                </a:solidFill>
              </a:rPr>
              <a:t>Throat (ENT) – a doctor who treats conditions of the Ears, Nose, and Throat</a:t>
            </a:r>
            <a:endParaRPr lang="en-US" dirty="0">
              <a:solidFill>
                <a:prstClr val="black"/>
              </a:solidFill>
            </a:endParaRPr>
          </a:p>
          <a:p>
            <a:pPr marL="1143000" lvl="2" indent="-228600">
              <a:lnSpc>
                <a:spcPts val="27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Allergist – a doctor who treats conditions of the immune system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4889751"/>
            <a:ext cx="8229600" cy="1210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en-US" sz="2200" dirty="0" smtClean="0">
                <a:solidFill>
                  <a:prstClr val="black"/>
                </a:solidFill>
              </a:rPr>
              <a:t>Visits/Appointments to Specialists require a Referral.</a:t>
            </a:r>
          </a:p>
          <a:p>
            <a:pPr lvl="1">
              <a:lnSpc>
                <a:spcPts val="2700"/>
              </a:lnSpc>
            </a:pPr>
            <a:r>
              <a:rPr lang="en-US" sz="1800" dirty="0" smtClean="0">
                <a:solidFill>
                  <a:prstClr val="black"/>
                </a:solidFill>
              </a:rPr>
              <a:t>Referral – is a recommendation by a Campus Health Service Provider to see a particular Specialist.</a:t>
            </a:r>
          </a:p>
          <a:p>
            <a:pPr marL="0" indent="0">
              <a:lnSpc>
                <a:spcPts val="2700"/>
              </a:lnSpc>
              <a:buNone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0" indent="0">
              <a:lnSpc>
                <a:spcPts val="2700"/>
              </a:lnSpc>
              <a:buFont typeface="Arial" pitchFamily="34" charset="0"/>
              <a:buNone/>
            </a:pPr>
            <a:endParaRPr lang="en-US" sz="2600" dirty="0" smtClean="0"/>
          </a:p>
          <a:p>
            <a:pPr marL="0" indent="0">
              <a:lnSpc>
                <a:spcPts val="2700"/>
              </a:lnSpc>
              <a:buFont typeface="Arial" pitchFamily="34" charset="0"/>
              <a:buNone/>
            </a:pP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9080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  <a:t>Student Health Insurance</a:t>
            </a:r>
            <a:endParaRPr lang="en-US" sz="4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36" y="1169398"/>
            <a:ext cx="3733800" cy="5155201"/>
          </a:xfrm>
        </p:spPr>
        <p:txBody>
          <a:bodyPr>
            <a:noAutofit/>
          </a:bodyPr>
          <a:lstStyle/>
          <a:p>
            <a:pPr lvl="0">
              <a:lnSpc>
                <a:spcPts val="2700"/>
              </a:lnSpc>
            </a:pPr>
            <a:r>
              <a:rPr lang="en-US" sz="2200" dirty="0" smtClean="0"/>
              <a:t>Primary Care Providers under this plan are the Campus Health Services at</a:t>
            </a:r>
          </a:p>
          <a:p>
            <a:pPr lvl="1">
              <a:lnSpc>
                <a:spcPts val="2700"/>
              </a:lnSpc>
            </a:pPr>
            <a:r>
              <a:rPr lang="en-US" sz="1600" dirty="0" smtClean="0"/>
              <a:t>University of Arizona</a:t>
            </a:r>
          </a:p>
          <a:p>
            <a:pPr lvl="1">
              <a:lnSpc>
                <a:spcPts val="2700"/>
              </a:lnSpc>
            </a:pPr>
            <a:r>
              <a:rPr lang="en-US" sz="1600" dirty="0" smtClean="0"/>
              <a:t>Northern Arizona University </a:t>
            </a:r>
          </a:p>
          <a:p>
            <a:pPr lvl="1">
              <a:lnSpc>
                <a:spcPts val="2700"/>
              </a:lnSpc>
            </a:pPr>
            <a:r>
              <a:rPr lang="en-US" sz="1600" dirty="0" smtClean="0"/>
              <a:t>Arizona State University</a:t>
            </a:r>
          </a:p>
          <a:p>
            <a:pPr>
              <a:lnSpc>
                <a:spcPts val="2700"/>
              </a:lnSpc>
            </a:pPr>
            <a:r>
              <a:rPr lang="en-US" sz="2200" dirty="0" smtClean="0"/>
              <a:t>A Primary Care Provider is the main medical care provider for non-emergency situations; provides preventative care services and generates referrals to medical care specialist.</a:t>
            </a:r>
          </a:p>
          <a:p>
            <a:pPr marL="457200" lvl="1" indent="0">
              <a:lnSpc>
                <a:spcPts val="2700"/>
              </a:lnSpc>
              <a:buNone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64" y="1524000"/>
            <a:ext cx="4521200" cy="339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5181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watch a short video on medical care in the US click </a:t>
            </a:r>
            <a:r>
              <a:rPr lang="en-US" sz="2000" b="1" dirty="0" smtClean="0">
                <a:hlinkClick r:id="rId4"/>
              </a:rPr>
              <a:t>here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00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526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1F497D">
                    <a:lumMod val="75000"/>
                  </a:srgbClr>
                </a:solidFill>
              </a:rPr>
              <a:t>ABOR SHIP</a:t>
            </a:r>
          </a:p>
          <a:p>
            <a:pPr algn="ctr"/>
            <a:r>
              <a:rPr lang="en-US" sz="6000" b="1" dirty="0" smtClean="0">
                <a:solidFill>
                  <a:srgbClr val="1F497D">
                    <a:lumMod val="75000"/>
                  </a:srgbClr>
                </a:solidFill>
              </a:rPr>
              <a:t>Benefits Summary</a:t>
            </a:r>
            <a:endParaRPr lang="en-US" sz="60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health insurance is a major medical health insurance policy and provides coverages for, but not limited to:</a:t>
            </a:r>
            <a:endParaRPr lang="en-US" sz="2000" dirty="0" smtClean="0"/>
          </a:p>
          <a:p>
            <a:pPr lvl="1"/>
            <a:r>
              <a:rPr lang="en-US" sz="2000" dirty="0" smtClean="0"/>
              <a:t>Illness</a:t>
            </a:r>
          </a:p>
          <a:p>
            <a:pPr lvl="1"/>
            <a:r>
              <a:rPr lang="en-US" sz="2000" dirty="0" smtClean="0"/>
              <a:t>Injury</a:t>
            </a:r>
          </a:p>
          <a:p>
            <a:pPr lvl="1"/>
            <a:r>
              <a:rPr lang="en-US" sz="2000" dirty="0" smtClean="0"/>
              <a:t>Preventive Services </a:t>
            </a:r>
          </a:p>
          <a:p>
            <a:pPr lvl="1"/>
            <a:r>
              <a:rPr lang="en-US" sz="2000" dirty="0" smtClean="0"/>
              <a:t>Behavioral health</a:t>
            </a:r>
          </a:p>
          <a:p>
            <a:pPr lvl="1"/>
            <a:r>
              <a:rPr lang="en-US" sz="2000" dirty="0" smtClean="0"/>
              <a:t>Pharmacy </a:t>
            </a:r>
          </a:p>
          <a:p>
            <a:pPr lvl="1"/>
            <a:r>
              <a:rPr lang="en-US" sz="2000" dirty="0" smtClean="0"/>
              <a:t>Surgical</a:t>
            </a:r>
          </a:p>
          <a:p>
            <a:pPr lvl="1"/>
            <a:r>
              <a:rPr lang="en-US" sz="2000" dirty="0" smtClean="0"/>
              <a:t>Medical Evacuation &amp; Repatriation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Benefits Summary</a:t>
            </a:r>
          </a:p>
        </p:txBody>
      </p:sp>
    </p:spTree>
    <p:extLst>
      <p:ext uri="{BB962C8B-B14F-4D97-AF65-F5344CB8AC3E}">
        <p14:creationId xmlns:p14="http://schemas.microsoft.com/office/powerpoint/2010/main" val="35947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800" dirty="0" smtClean="0"/>
              <a:t>For detailed benefit information, including premiums, referral requirements, and benefits coverage, please visit our website:</a:t>
            </a:r>
          </a:p>
          <a:p>
            <a:pPr marL="0" indent="0">
              <a:lnSpc>
                <a:spcPts val="2700"/>
              </a:lnSpc>
              <a:buNone/>
            </a:pPr>
            <a:endParaRPr lang="en-US" sz="2800" dirty="0"/>
          </a:p>
          <a:p>
            <a:pPr marL="0" indent="0">
              <a:lnSpc>
                <a:spcPts val="2700"/>
              </a:lnSpc>
              <a:buNone/>
            </a:pPr>
            <a:r>
              <a:rPr lang="en-US" sz="2400" dirty="0" smtClean="0">
                <a:hlinkClick r:id="rId3"/>
              </a:rPr>
              <a:t>www.health.arizona.edu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marL="0" indent="0">
              <a:lnSpc>
                <a:spcPts val="2700"/>
              </a:lnSpc>
              <a:buNone/>
            </a:pPr>
            <a:endParaRPr lang="en-US" sz="2200" dirty="0" smtClean="0"/>
          </a:p>
          <a:p>
            <a:pPr marL="0" indent="0">
              <a:lnSpc>
                <a:spcPts val="2700"/>
              </a:lnSpc>
              <a:buNone/>
            </a:pPr>
            <a:r>
              <a:rPr lang="en-US" sz="2200" dirty="0" smtClean="0"/>
              <a:t>Select “Fees and Insurance” </a:t>
            </a:r>
            <a:r>
              <a:rPr lang="en-US" sz="2200" dirty="0" smtClean="0">
                <a:sym typeface="Wingdings" panose="05000000000000000000" pitchFamily="2" charset="2"/>
              </a:rPr>
              <a:t> “Student Health Insurance” and the most recent policy year information</a:t>
            </a:r>
            <a:endParaRPr lang="en-US" sz="2200" dirty="0"/>
          </a:p>
          <a:p>
            <a:pPr marL="0" indent="0">
              <a:lnSpc>
                <a:spcPts val="2700"/>
              </a:lnSpc>
              <a:buNone/>
            </a:pPr>
            <a:r>
              <a:rPr lang="en-US" sz="2200" dirty="0" smtClean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Benefits Summary</a:t>
            </a:r>
          </a:p>
        </p:txBody>
      </p:sp>
    </p:spTree>
    <p:extLst>
      <p:ext uri="{BB962C8B-B14F-4D97-AF65-F5344CB8AC3E}">
        <p14:creationId xmlns:p14="http://schemas.microsoft.com/office/powerpoint/2010/main" val="17429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 emergency travel policy included with the ABOR SHIP policy:</a:t>
            </a:r>
          </a:p>
          <a:p>
            <a:r>
              <a:rPr lang="en-US" sz="2400" dirty="0" smtClean="0"/>
              <a:t>Provides coverage for Medical Evacuation/Repatriation, Natural Disaster &amp; Political Evacuation.</a:t>
            </a:r>
          </a:p>
          <a:p>
            <a:r>
              <a:rPr lang="en-US" sz="2400" dirty="0" smtClean="0"/>
              <a:t>Access to worldwide emergency travel assistance services.</a:t>
            </a:r>
          </a:p>
          <a:p>
            <a:r>
              <a:rPr lang="en-US" sz="2400" dirty="0" smtClean="0"/>
              <a:t>Provides coverage for serious injury/illness involving hospitalization.</a:t>
            </a:r>
          </a:p>
          <a:p>
            <a:r>
              <a:rPr lang="en-US" sz="2400" dirty="0" smtClean="0"/>
              <a:t>Translation services</a:t>
            </a:r>
          </a:p>
          <a:p>
            <a:r>
              <a:rPr lang="en-US" sz="2400" dirty="0" smtClean="0"/>
              <a:t>For more information </a:t>
            </a:r>
            <a:r>
              <a:rPr lang="en-US" sz="2400" dirty="0"/>
              <a:t>on services </a:t>
            </a:r>
            <a:r>
              <a:rPr lang="en-US" sz="2400" dirty="0" smtClean="0"/>
              <a:t>visit: </a:t>
            </a:r>
            <a:r>
              <a:rPr lang="en-US" sz="2400" dirty="0" smtClean="0">
                <a:hlinkClick r:id="rId3"/>
              </a:rPr>
              <a:t>www.health.arizona.edu</a:t>
            </a:r>
            <a:r>
              <a:rPr lang="en-US" sz="2400" dirty="0" smtClean="0"/>
              <a:t> </a:t>
            </a:r>
          </a:p>
          <a:p>
            <a:pPr lvl="1"/>
            <a:r>
              <a:rPr lang="en-US" sz="1600" dirty="0"/>
              <a:t>Select “Fees and Insurance” </a:t>
            </a:r>
            <a:r>
              <a:rPr lang="en-US" sz="1600" dirty="0">
                <a:sym typeface="Wingdings" panose="05000000000000000000" pitchFamily="2" charset="2"/>
              </a:rPr>
              <a:t> “Student Health Insurance” and the most recent policy year information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Benefits 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672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Learning Objectives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lnSpc>
                <a:spcPts val="2700"/>
              </a:lnSpc>
              <a:buNone/>
            </a:pPr>
            <a:r>
              <a:rPr lang="en-US" sz="2600" dirty="0" smtClean="0"/>
              <a:t>After completing the UA Campus Health Service presentation on the Arizona Board of Regents (ABOR) Student Health Insurance Plan (SHIP), you will</a:t>
            </a:r>
          </a:p>
          <a:p>
            <a:pPr>
              <a:lnSpc>
                <a:spcPts val="2700"/>
              </a:lnSpc>
            </a:pPr>
            <a:r>
              <a:rPr lang="en-US" sz="2600" dirty="0" smtClean="0"/>
              <a:t>Have a basic understanding of Health Insurance in the United States(US).</a:t>
            </a:r>
            <a:endParaRPr lang="en-US" sz="2600" dirty="0"/>
          </a:p>
          <a:p>
            <a:pPr lvl="0">
              <a:lnSpc>
                <a:spcPts val="2700"/>
              </a:lnSpc>
            </a:pPr>
            <a:r>
              <a:rPr lang="en-US" sz="2600" dirty="0" smtClean="0"/>
              <a:t>Have an understanding of health insurance terms.</a:t>
            </a:r>
          </a:p>
          <a:p>
            <a:pPr>
              <a:lnSpc>
                <a:spcPts val="2700"/>
              </a:lnSpc>
            </a:pPr>
            <a:r>
              <a:rPr lang="en-US" sz="2600" dirty="0" smtClean="0"/>
              <a:t>Identify On-Campus resources.</a:t>
            </a:r>
          </a:p>
          <a:p>
            <a:pPr>
              <a:lnSpc>
                <a:spcPts val="2700"/>
              </a:lnSpc>
            </a:pPr>
            <a:r>
              <a:rPr lang="en-US" sz="2600" dirty="0" smtClean="0"/>
              <a:t>Recognize where and how to access care.</a:t>
            </a:r>
          </a:p>
          <a:p>
            <a:pPr>
              <a:lnSpc>
                <a:spcPts val="2700"/>
              </a:lnSpc>
            </a:pPr>
            <a:r>
              <a:rPr lang="en-US" sz="2600" dirty="0" smtClean="0"/>
              <a:t>Be familiar with Deadlines and Exemptions.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745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Instruction on printing an insurance ID card can be found at: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www.health.arizona.edu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Select </a:t>
            </a:r>
            <a:r>
              <a:rPr lang="en-US" sz="2200" dirty="0"/>
              <a:t>“Fees and Insurance” </a:t>
            </a:r>
            <a:r>
              <a:rPr lang="en-US" sz="2200" dirty="0">
                <a:sym typeface="Wingdings" panose="05000000000000000000" pitchFamily="2" charset="2"/>
              </a:rPr>
              <a:t> “Student Health Insurance” and the most recent policy year </a:t>
            </a:r>
            <a:r>
              <a:rPr lang="en-US" sz="2200" dirty="0" smtClean="0">
                <a:sym typeface="Wingdings" panose="05000000000000000000" pitchFamily="2" charset="2"/>
              </a:rPr>
              <a:t>information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. ID Cards are available to print</a:t>
            </a:r>
            <a:r>
              <a:rPr lang="en-US" sz="2200" dirty="0" smtClean="0">
                <a:solidFill>
                  <a:prstClr val="black"/>
                </a:solidFill>
              </a:rPr>
              <a:t> in approximately 10-15 business days from when you register for classes.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Benefits Summary</a:t>
            </a:r>
          </a:p>
        </p:txBody>
      </p:sp>
    </p:spTree>
    <p:extLst>
      <p:ext uri="{BB962C8B-B14F-4D97-AF65-F5344CB8AC3E}">
        <p14:creationId xmlns:p14="http://schemas.microsoft.com/office/powerpoint/2010/main" val="36836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924800" cy="2590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Coverage Periods &amp; Premiums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Fall Semester: August </a:t>
            </a:r>
            <a:r>
              <a:rPr lang="en-US" sz="2800" dirty="0" smtClean="0"/>
              <a:t>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through </a:t>
            </a:r>
            <a:r>
              <a:rPr lang="en-US" sz="2800" dirty="0"/>
              <a:t>January 3</a:t>
            </a:r>
            <a:r>
              <a:rPr lang="en-US" sz="2800" baseline="30000" dirty="0"/>
              <a:t>rd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</a:rPr>
              <a:t>	4 ½ months of </a:t>
            </a:r>
            <a:r>
              <a:rPr lang="en-US" sz="2800" dirty="0" smtClean="0">
                <a:solidFill>
                  <a:prstClr val="black"/>
                </a:solidFill>
              </a:rPr>
              <a:t>coverage</a:t>
            </a:r>
          </a:p>
          <a:p>
            <a:pPr marL="0" lvl="0" indent="0"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800" dirty="0" smtClean="0"/>
              <a:t>Spring </a:t>
            </a:r>
            <a:r>
              <a:rPr lang="en-US" sz="2800" dirty="0"/>
              <a:t>Semester: January </a:t>
            </a:r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through </a:t>
            </a:r>
            <a:r>
              <a:rPr lang="en-US" sz="2800" dirty="0"/>
              <a:t>August </a:t>
            </a:r>
            <a:r>
              <a:rPr lang="en-US" sz="2800" dirty="0" smtClean="0"/>
              <a:t>15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7 ½ months of coverage</a:t>
            </a:r>
          </a:p>
          <a:p>
            <a:pPr marL="0" indent="0">
              <a:buNone/>
            </a:pPr>
            <a:endParaRPr lang="en-US" sz="2800" dirty="0"/>
          </a:p>
          <a:p>
            <a:pPr lvl="0">
              <a:lnSpc>
                <a:spcPts val="2700"/>
              </a:lnSpc>
            </a:pPr>
            <a:r>
              <a:rPr lang="en-US" sz="2600" dirty="0">
                <a:solidFill>
                  <a:prstClr val="black"/>
                </a:solidFill>
              </a:rPr>
              <a:t>Premium for the health insurance is automatically applied to your Bursars account each semester, within 3 business days of showing registration </a:t>
            </a:r>
            <a:r>
              <a:rPr lang="en-US" sz="2600" dirty="0" smtClean="0">
                <a:solidFill>
                  <a:prstClr val="black"/>
                </a:solidFill>
              </a:rPr>
              <a:t>units.</a:t>
            </a:r>
            <a:endParaRPr lang="en-US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Coverage Periods</a:t>
            </a:r>
          </a:p>
          <a:p>
            <a:pPr algn="l">
              <a:lnSpc>
                <a:spcPts val="3000"/>
              </a:lnSpc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&amp; Premiums</a:t>
            </a:r>
          </a:p>
        </p:txBody>
      </p:sp>
    </p:spTree>
    <p:extLst>
      <p:ext uri="{BB962C8B-B14F-4D97-AF65-F5344CB8AC3E}">
        <p14:creationId xmlns:p14="http://schemas.microsoft.com/office/powerpoint/2010/main" val="31828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Early Arrival</a:t>
            </a:r>
          </a:p>
          <a:p>
            <a:pPr lvl="0">
              <a:lnSpc>
                <a:spcPts val="2700"/>
              </a:lnSpc>
            </a:pPr>
            <a:r>
              <a:rPr lang="en-US" sz="2600" dirty="0" smtClean="0">
                <a:solidFill>
                  <a:prstClr val="black"/>
                </a:solidFill>
              </a:rPr>
              <a:t>An Early Arrival option is available to students who arrive to the US prior to the start of the Fall or Spring Coverage periods.</a:t>
            </a:r>
          </a:p>
          <a:p>
            <a:pPr marL="457200" lvl="1" indent="0">
              <a:lnSpc>
                <a:spcPts val="2700"/>
              </a:lnSpc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>
              <a:lnSpc>
                <a:spcPts val="2700"/>
              </a:lnSpc>
            </a:pPr>
            <a:r>
              <a:rPr lang="en-US" sz="2600" dirty="0" smtClean="0">
                <a:solidFill>
                  <a:prstClr val="black"/>
                </a:solidFill>
              </a:rPr>
              <a:t>For enrollment information on Early Arrival Coverage please visit our website:</a:t>
            </a:r>
          </a:p>
          <a:p>
            <a:pPr marL="457200" lvl="1" indent="0">
              <a:lnSpc>
                <a:spcPts val="27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US" sz="2200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sz="2200" dirty="0" smtClean="0">
                <a:solidFill>
                  <a:prstClr val="black"/>
                </a:solidFill>
                <a:hlinkClick r:id="rId3"/>
              </a:rPr>
              <a:t>www.health.arizona.edu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endParaRPr lang="en-US" sz="2200" dirty="0">
              <a:solidFill>
                <a:prstClr val="black"/>
              </a:solidFill>
            </a:endParaRPr>
          </a:p>
          <a:p>
            <a:pPr lvl="1">
              <a:lnSpc>
                <a:spcPts val="2700"/>
              </a:lnSpc>
            </a:pPr>
            <a:r>
              <a:rPr lang="en-US" sz="2200" dirty="0" smtClean="0">
                <a:solidFill>
                  <a:prstClr val="black"/>
                </a:solidFill>
              </a:rPr>
              <a:t>Select </a:t>
            </a:r>
            <a:r>
              <a:rPr lang="en-US" sz="2200" dirty="0">
                <a:solidFill>
                  <a:prstClr val="black"/>
                </a:solidFill>
              </a:rPr>
              <a:t>“Fees &amp; </a:t>
            </a:r>
            <a:r>
              <a:rPr lang="en-US" sz="2200" dirty="0" smtClean="0">
                <a:solidFill>
                  <a:prstClr val="black"/>
                </a:solidFill>
              </a:rPr>
              <a:t>Insurance”, </a:t>
            </a:r>
            <a:r>
              <a:rPr lang="en-US" sz="2200" dirty="0">
                <a:solidFill>
                  <a:prstClr val="black"/>
                </a:solidFill>
              </a:rPr>
              <a:t>scroll down to </a:t>
            </a:r>
            <a:r>
              <a:rPr lang="en-US" sz="2200" dirty="0" smtClean="0">
                <a:solidFill>
                  <a:prstClr val="black"/>
                </a:solidFill>
              </a:rPr>
              <a:t>“International Students”, select “Early Arrival”.</a:t>
            </a:r>
            <a:endParaRPr lang="en-US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Coverage Periods</a:t>
            </a:r>
          </a:p>
          <a:p>
            <a:pPr algn="l">
              <a:lnSpc>
                <a:spcPts val="3000"/>
              </a:lnSpc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&amp; Premiums</a:t>
            </a:r>
          </a:p>
        </p:txBody>
      </p:sp>
    </p:spTree>
    <p:extLst>
      <p:ext uri="{BB962C8B-B14F-4D97-AF65-F5344CB8AC3E}">
        <p14:creationId xmlns:p14="http://schemas.microsoft.com/office/powerpoint/2010/main" val="19230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  <a:t>Exemptions &amp; Deadlines </a:t>
            </a:r>
            <a:endParaRPr lang="en-US" sz="4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199"/>
            <a:ext cx="8229600" cy="4724401"/>
          </a:xfrm>
        </p:spPr>
        <p:txBody>
          <a:bodyPr>
            <a:no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3600" dirty="0" smtClean="0"/>
              <a:t>Exemption Requests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sz="2200" dirty="0" smtClean="0"/>
              <a:t>Visit </a:t>
            </a:r>
            <a:r>
              <a:rPr lang="en-US" sz="2200" dirty="0" smtClean="0">
                <a:hlinkClick r:id="rId3"/>
              </a:rPr>
              <a:t>www.health.arizona.edu</a:t>
            </a:r>
            <a:r>
              <a:rPr lang="en-US" sz="2200" dirty="0" smtClean="0"/>
              <a:t> </a:t>
            </a:r>
          </a:p>
          <a:p>
            <a:pPr>
              <a:lnSpc>
                <a:spcPts val="2700"/>
              </a:lnSpc>
            </a:pPr>
            <a:r>
              <a:rPr lang="en-US" sz="2200" dirty="0" smtClean="0"/>
              <a:t>Select “Fees &amp; Insurance”, scroll down to, “International Students”, select “Exemptions”.</a:t>
            </a:r>
          </a:p>
          <a:p>
            <a:pPr>
              <a:lnSpc>
                <a:spcPts val="2700"/>
              </a:lnSpc>
            </a:pPr>
            <a:r>
              <a:rPr lang="en-US" sz="2200" dirty="0" smtClean="0"/>
              <a:t>You may be eligible for an exemption if your situation meets one of the listed categories</a:t>
            </a:r>
            <a:r>
              <a:rPr lang="en-US" sz="2200" dirty="0"/>
              <a:t> </a:t>
            </a:r>
            <a:r>
              <a:rPr lang="en-US" sz="2200" dirty="0" smtClean="0"/>
              <a:t>and your policy meets the Health Coverage Guidelines. </a:t>
            </a:r>
          </a:p>
          <a:p>
            <a:pPr marL="742950" lvl="2" indent="-342900">
              <a:lnSpc>
                <a:spcPts val="2700"/>
              </a:lnSpc>
            </a:pPr>
            <a:r>
              <a:rPr lang="en-US" sz="1800" dirty="0">
                <a:solidFill>
                  <a:prstClr val="black"/>
                </a:solidFill>
              </a:rPr>
              <a:t>Exemption is not required for Graduate </a:t>
            </a:r>
            <a:r>
              <a:rPr lang="en-US" sz="1800" dirty="0" smtClean="0">
                <a:solidFill>
                  <a:prstClr val="black"/>
                </a:solidFill>
              </a:rPr>
              <a:t>Assistant/Associate.</a:t>
            </a:r>
            <a:endParaRPr lang="en-US" sz="1800" dirty="0">
              <a:solidFill>
                <a:prstClr val="black"/>
              </a:solidFill>
            </a:endParaRPr>
          </a:p>
          <a:p>
            <a:pPr marL="0" lvl="1" indent="0">
              <a:lnSpc>
                <a:spcPts val="2700"/>
              </a:lnSpc>
              <a:buNone/>
            </a:pPr>
            <a:r>
              <a:rPr lang="en-US" sz="3600" dirty="0" smtClean="0"/>
              <a:t>Deadlines</a:t>
            </a:r>
          </a:p>
          <a:p>
            <a:pPr marL="342900" lvl="1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For current deadline dates, please visit </a:t>
            </a:r>
            <a:r>
              <a:rPr lang="en-US" sz="2200" dirty="0">
                <a:hlinkClick r:id="rId3"/>
              </a:rPr>
              <a:t>www.health.arizona.edu</a:t>
            </a:r>
            <a:r>
              <a:rPr lang="en-US" sz="2200" dirty="0"/>
              <a:t> </a:t>
            </a:r>
            <a:endParaRPr lang="en-US" sz="2200" dirty="0" smtClean="0"/>
          </a:p>
          <a:p>
            <a:pPr marL="742950" lvl="2" indent="-342900">
              <a:lnSpc>
                <a:spcPts val="2700"/>
              </a:lnSpc>
            </a:pPr>
            <a:r>
              <a:rPr lang="en-US" sz="1800" dirty="0" smtClean="0"/>
              <a:t>Select “Fees &amp; Insurance” </a:t>
            </a:r>
          </a:p>
          <a:p>
            <a:pPr marL="1200150" lvl="3" indent="-342900">
              <a:lnSpc>
                <a:spcPts val="2700"/>
              </a:lnSpc>
            </a:pPr>
            <a:r>
              <a:rPr lang="en-US" sz="1400" dirty="0" smtClean="0"/>
              <a:t>Dates are found under the Student Health Insurance or under the Exemption links.</a:t>
            </a:r>
            <a:endParaRPr lang="en-US" sz="1400" dirty="0"/>
          </a:p>
          <a:p>
            <a:pPr marL="342900" lvl="1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0" lvl="1" indent="0">
              <a:lnSpc>
                <a:spcPts val="2700"/>
              </a:lnSpc>
              <a:buNone/>
            </a:pPr>
            <a:endParaRPr lang="en-US" sz="3600" dirty="0" smtClean="0"/>
          </a:p>
          <a:p>
            <a:pPr marL="0" indent="0">
              <a:lnSpc>
                <a:spcPts val="2700"/>
              </a:lnSpc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5724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Assistance understanding the ABOR SHIP policy</a:t>
            </a:r>
          </a:p>
          <a:p>
            <a:r>
              <a:rPr lang="en-US" sz="2800" dirty="0" smtClean="0"/>
              <a:t>Liaison for claims resolution</a:t>
            </a:r>
          </a:p>
          <a:p>
            <a:pPr lvl="1"/>
            <a:r>
              <a:rPr lang="en-US" sz="2400" dirty="0" smtClean="0"/>
              <a:t>Contact us</a:t>
            </a:r>
          </a:p>
          <a:p>
            <a:pPr lvl="2"/>
            <a:r>
              <a:rPr lang="en-US" sz="2000" dirty="0" smtClean="0"/>
              <a:t>(520) 621-5002</a:t>
            </a:r>
          </a:p>
          <a:p>
            <a:pPr lvl="2"/>
            <a:r>
              <a:rPr lang="en-US" sz="2000" dirty="0" smtClean="0">
                <a:hlinkClick r:id="rId3"/>
              </a:rPr>
              <a:t>chs-insurance@distribution.arizona.edu</a:t>
            </a:r>
            <a:r>
              <a:rPr lang="en-US" sz="2000" dirty="0" smtClean="0"/>
              <a:t> </a:t>
            </a:r>
          </a:p>
          <a:p>
            <a:pPr lvl="2"/>
            <a:r>
              <a:rPr lang="en-US" sz="2000" dirty="0" smtClean="0">
                <a:hlinkClick r:id="rId4"/>
              </a:rPr>
              <a:t>www.health.arizona.edu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Additional information on the ABOR SHIP policy can be found at </a:t>
            </a:r>
            <a:r>
              <a:rPr lang="en-US" sz="2000" dirty="0" smtClean="0">
                <a:hlinkClick r:id="rId4"/>
              </a:rPr>
              <a:t>www.health.arizona.edu</a:t>
            </a:r>
            <a:r>
              <a:rPr lang="en-US" sz="2000" dirty="0" smtClean="0"/>
              <a:t> under “Fees &amp; Insurance” </a:t>
            </a:r>
            <a:r>
              <a:rPr lang="en-US" sz="2000" dirty="0" smtClean="0">
                <a:sym typeface="Wingdings" panose="05000000000000000000" pitchFamily="2" charset="2"/>
              </a:rPr>
              <a:t> “Student Health Insurance” under</a:t>
            </a:r>
            <a:r>
              <a:rPr lang="en-US" sz="2000" dirty="0" smtClean="0"/>
              <a:t> the current policy year.</a:t>
            </a:r>
            <a:r>
              <a:rPr lang="en-US" sz="2000" dirty="0" smtClean="0">
                <a:hlinkClick r:id="rId5"/>
              </a:rPr>
              <a:t>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sz="4200" b="1" dirty="0" smtClean="0">
                <a:solidFill>
                  <a:srgbClr val="1F497D">
                    <a:lumMod val="75000"/>
                  </a:srgbClr>
                </a:solidFill>
              </a:rPr>
              <a:t>Campus Health </a:t>
            </a:r>
          </a:p>
          <a:p>
            <a:pPr algn="l">
              <a:lnSpc>
                <a:spcPts val="3000"/>
              </a:lnSpc>
            </a:pPr>
            <a:r>
              <a:rPr lang="en-US" sz="4200" b="1" dirty="0" smtClean="0">
                <a:solidFill>
                  <a:srgbClr val="1F497D">
                    <a:lumMod val="75000"/>
                  </a:srgbClr>
                </a:solidFill>
              </a:rPr>
              <a:t>Insurance Office</a:t>
            </a:r>
          </a:p>
        </p:txBody>
      </p:sp>
    </p:spTree>
    <p:extLst>
      <p:ext uri="{BB962C8B-B14F-4D97-AF65-F5344CB8AC3E}">
        <p14:creationId xmlns:p14="http://schemas.microsoft.com/office/powerpoint/2010/main" val="5633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7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Student Health Insurance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UA Map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Content Placeholder 5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305800" cy="5016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5105400" y="838200"/>
            <a:ext cx="2286000" cy="495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5029200" y="5715000"/>
            <a:ext cx="152400" cy="152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96" y="1905000"/>
            <a:ext cx="6032004" cy="1655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7998" y="41148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Thank you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  <a:t>UA Student Health</a:t>
            </a:r>
            <a:b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  <a:t>Insurance</a:t>
            </a:r>
            <a:endParaRPr lang="en-US" sz="4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754563"/>
          </a:xfrm>
        </p:spPr>
        <p:txBody>
          <a:bodyPr>
            <a:noAutofit/>
          </a:bodyPr>
          <a:lstStyle/>
          <a:p>
            <a:pPr lvl="0">
              <a:lnSpc>
                <a:spcPts val="2700"/>
              </a:lnSpc>
            </a:pPr>
            <a:r>
              <a:rPr lang="en-US" sz="2600" dirty="0" smtClean="0"/>
              <a:t>Enrollment is mandatory in the ABOR SHIP for International Student on non-immigrant visas (degree and non-degree seeking, resident or non-resident tuition) unless one qualifies for an exemption. This includes UA Online international students.</a:t>
            </a:r>
          </a:p>
          <a:p>
            <a:pPr marL="0" lvl="0" indent="0">
              <a:lnSpc>
                <a:spcPts val="2700"/>
              </a:lnSpc>
              <a:buNone/>
            </a:pPr>
            <a:endParaRPr lang="en-US" sz="2400" dirty="0" smtClean="0"/>
          </a:p>
          <a:p>
            <a:pPr marL="0" lvl="0" indent="0">
              <a:lnSpc>
                <a:spcPts val="2700"/>
              </a:lnSpc>
              <a:buNone/>
            </a:pPr>
            <a:r>
              <a:rPr lang="en-US" sz="2400" dirty="0"/>
              <a:t>Arizona Board of Regents Student Health Insurance </a:t>
            </a:r>
            <a:r>
              <a:rPr lang="en-US" sz="2400" dirty="0" smtClean="0"/>
              <a:t>Plan</a:t>
            </a:r>
          </a:p>
          <a:p>
            <a:pPr>
              <a:lnSpc>
                <a:spcPts val="2700"/>
              </a:lnSpc>
            </a:pPr>
            <a:r>
              <a:rPr lang="en-US" sz="2200" dirty="0" smtClean="0"/>
              <a:t>This plan is a major medical health insurance plan</a:t>
            </a:r>
          </a:p>
          <a:p>
            <a:pPr>
              <a:lnSpc>
                <a:spcPts val="2700"/>
              </a:lnSpc>
            </a:pPr>
            <a:r>
              <a:rPr lang="en-US" sz="2200" dirty="0" smtClean="0"/>
              <a:t>Meets Department of State requirements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00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  <a:t>UA Student Health</a:t>
            </a:r>
            <a:b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  <a:t>Insurance</a:t>
            </a:r>
            <a:endParaRPr lang="en-US" sz="4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ts val="2700"/>
              </a:lnSpc>
            </a:pPr>
            <a:r>
              <a:rPr lang="en-US" sz="2600" dirty="0" smtClean="0">
                <a:solidFill>
                  <a:prstClr val="black"/>
                </a:solidFill>
              </a:rPr>
              <a:t>If you are or will be a Graduate </a:t>
            </a:r>
            <a:r>
              <a:rPr lang="en-US" sz="2600" dirty="0">
                <a:solidFill>
                  <a:prstClr val="black"/>
                </a:solidFill>
              </a:rPr>
              <a:t>Assistant/Associate (GA)</a:t>
            </a:r>
          </a:p>
          <a:p>
            <a:pPr lvl="1">
              <a:lnSpc>
                <a:spcPts val="2700"/>
              </a:lnSpc>
            </a:pPr>
            <a:r>
              <a:rPr lang="en-US" sz="2200" dirty="0">
                <a:solidFill>
                  <a:prstClr val="black"/>
                </a:solidFill>
              </a:rPr>
              <a:t>Department pays the insurance </a:t>
            </a:r>
            <a:r>
              <a:rPr lang="en-US" sz="2200" dirty="0" smtClean="0">
                <a:solidFill>
                  <a:prstClr val="black"/>
                </a:solidFill>
              </a:rPr>
              <a:t>premium.</a:t>
            </a:r>
            <a:endParaRPr lang="en-US" sz="2200" dirty="0">
              <a:solidFill>
                <a:prstClr val="black"/>
              </a:solidFill>
            </a:endParaRPr>
          </a:p>
          <a:p>
            <a:pPr lvl="2">
              <a:lnSpc>
                <a:spcPts val="2700"/>
              </a:lnSpc>
            </a:pPr>
            <a:r>
              <a:rPr lang="en-US" sz="1800" dirty="0">
                <a:solidFill>
                  <a:prstClr val="black"/>
                </a:solidFill>
              </a:rPr>
              <a:t>A Notice of Appointment must be signed with the </a:t>
            </a:r>
            <a:r>
              <a:rPr lang="en-US" sz="1800" dirty="0" smtClean="0">
                <a:solidFill>
                  <a:prstClr val="black"/>
                </a:solidFill>
              </a:rPr>
              <a:t>department and updated in UAccess.</a:t>
            </a:r>
            <a:endParaRPr lang="en-US" sz="1800" dirty="0">
              <a:solidFill>
                <a:prstClr val="black"/>
              </a:solidFill>
            </a:endParaRPr>
          </a:p>
          <a:p>
            <a:pPr marL="0" indent="0">
              <a:lnSpc>
                <a:spcPts val="2700"/>
              </a:lnSpc>
              <a:buNone/>
            </a:pPr>
            <a:endParaRPr lang="en-US" sz="2600" dirty="0" smtClean="0">
              <a:solidFill>
                <a:prstClr val="black"/>
              </a:solidFill>
            </a:endParaRPr>
          </a:p>
          <a:p>
            <a:pPr>
              <a:lnSpc>
                <a:spcPts val="2700"/>
              </a:lnSpc>
            </a:pPr>
            <a:r>
              <a:rPr lang="en-US" sz="2200" dirty="0"/>
              <a:t>The Campus Health Service (CHS) Insurance office will serve as your liaison with the insurance </a:t>
            </a:r>
            <a:r>
              <a:rPr lang="en-US" sz="2200" dirty="0" smtClean="0"/>
              <a:t>carrier.</a:t>
            </a:r>
            <a:endParaRPr lang="en-US" sz="2200" dirty="0"/>
          </a:p>
          <a:p>
            <a:pPr marL="0" indent="0">
              <a:lnSpc>
                <a:spcPts val="2700"/>
              </a:lnSpc>
              <a:buNone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9812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1F497D">
                    <a:lumMod val="75000"/>
                  </a:srgbClr>
                </a:solidFill>
              </a:rPr>
              <a:t>Updating Your Contact Information</a:t>
            </a:r>
            <a:endParaRPr lang="en-US" sz="60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  <a:t>Things you will need to do</a:t>
            </a:r>
            <a:b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  <a:t>once you arrive to the US</a:t>
            </a:r>
            <a:endParaRPr lang="en-US" sz="4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lnSpc>
                <a:spcPts val="2700"/>
              </a:lnSpc>
              <a:buNone/>
            </a:pPr>
            <a:r>
              <a:rPr lang="en-US" sz="2600" dirty="0">
                <a:solidFill>
                  <a:prstClr val="black"/>
                </a:solidFill>
              </a:rPr>
              <a:t>Update your contact information</a:t>
            </a:r>
          </a:p>
          <a:p>
            <a:pPr lvl="0">
              <a:lnSpc>
                <a:spcPts val="2700"/>
              </a:lnSpc>
            </a:pPr>
            <a:r>
              <a:rPr lang="en-US" sz="2600" dirty="0">
                <a:solidFill>
                  <a:prstClr val="black"/>
                </a:solidFill>
              </a:rPr>
              <a:t>Once you have arrived to the US update the address where you will be residing under the UA Street address in UAccess.</a:t>
            </a:r>
          </a:p>
          <a:p>
            <a:pPr lvl="1">
              <a:lnSpc>
                <a:spcPts val="2700"/>
              </a:lnSpc>
            </a:pPr>
            <a:r>
              <a:rPr lang="en-US" sz="2200" dirty="0">
                <a:solidFill>
                  <a:prstClr val="black"/>
                </a:solidFill>
              </a:rPr>
              <a:t>Updating this information will allow you to receive any notices from the insurance carrier.</a:t>
            </a:r>
          </a:p>
          <a:p>
            <a:pPr marL="342900" lvl="1" indent="-342900">
              <a:lnSpc>
                <a:spcPts val="27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Set up your official university (@email.arizona.edu) email account, all correspondence from our office and the university  is sent to this address. Any secure information will be sent via a secure messaging system.</a:t>
            </a:r>
          </a:p>
          <a:p>
            <a:pPr marL="342900" lvl="1" indent="-342900">
              <a:lnSpc>
                <a:spcPts val="27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Keep your US address in UAccess current</a:t>
            </a:r>
          </a:p>
          <a:p>
            <a:pPr marL="0" indent="0">
              <a:lnSpc>
                <a:spcPts val="2700"/>
              </a:lnSpc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5680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7924800" cy="23622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Basic Health Insurance Terminology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Policy Year- a period of time that a policy is in effect.</a:t>
            </a:r>
          </a:p>
          <a:p>
            <a:pPr lvl="1"/>
            <a:r>
              <a:rPr lang="en-US" sz="2000" dirty="0" smtClean="0"/>
              <a:t>The ABOR SHIP Policy Year is from August 16 to August 15. </a:t>
            </a:r>
          </a:p>
          <a:p>
            <a:pPr lvl="2"/>
            <a:r>
              <a:rPr lang="en-US" sz="1600" dirty="0" smtClean="0"/>
              <a:t>For example: August 16, 2018 to August 15, 2019</a:t>
            </a:r>
          </a:p>
          <a:p>
            <a:r>
              <a:rPr lang="en-US" sz="2400" dirty="0" smtClean="0"/>
              <a:t>Insurance Premium – Amount an individual pays to have a health insurance plan.</a:t>
            </a:r>
            <a:endParaRPr lang="en-US" sz="2400" dirty="0"/>
          </a:p>
          <a:p>
            <a:r>
              <a:rPr lang="en-US" sz="2400" dirty="0" smtClean="0"/>
              <a:t>In-Network/Preferred </a:t>
            </a:r>
            <a:r>
              <a:rPr lang="en-US" sz="2400" dirty="0"/>
              <a:t>Care – A network of providers and healthcare facilities who are contracted with </a:t>
            </a:r>
            <a:r>
              <a:rPr lang="en-US" sz="2400" dirty="0" smtClean="0"/>
              <a:t>the insurance carrier.</a:t>
            </a:r>
            <a:endParaRPr lang="en-US" sz="2400" dirty="0"/>
          </a:p>
          <a:p>
            <a:r>
              <a:rPr lang="en-US" sz="2400" dirty="0"/>
              <a:t>Out-of-Network/Non-Preferred Care- Providers and facilities that are </a:t>
            </a:r>
            <a:r>
              <a:rPr lang="en-US" sz="2400" u="sng" dirty="0"/>
              <a:t>not</a:t>
            </a:r>
            <a:r>
              <a:rPr lang="en-US" sz="2400" dirty="0"/>
              <a:t> contracted with </a:t>
            </a:r>
            <a:r>
              <a:rPr lang="en-US" sz="2400" dirty="0" smtClean="0"/>
              <a:t>the insurance carrier.</a:t>
            </a:r>
          </a:p>
          <a:p>
            <a:pPr lvl="1"/>
            <a:r>
              <a:rPr lang="en-US" sz="2000" dirty="0" smtClean="0"/>
              <a:t>For simplicity, we will use In-Network examples in this presentation.</a:t>
            </a:r>
            <a:endParaRPr lang="en-US" sz="2000" dirty="0"/>
          </a:p>
          <a:p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Insurance Terminology</a:t>
            </a:r>
            <a:endParaRPr lang="en-US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Co-payment- </a:t>
            </a:r>
            <a:r>
              <a:rPr lang="en-US" sz="2400" dirty="0"/>
              <a:t>a specific </a:t>
            </a:r>
            <a:r>
              <a:rPr lang="en-US" sz="2400" dirty="0" smtClean="0"/>
              <a:t>amount ($) </a:t>
            </a:r>
            <a:r>
              <a:rPr lang="en-US" sz="2400" dirty="0"/>
              <a:t>that the health plan requires a member to pay when medical services are </a:t>
            </a:r>
            <a:r>
              <a:rPr lang="en-US" sz="2400" dirty="0" smtClean="0"/>
              <a:t>received.</a:t>
            </a:r>
            <a:endParaRPr lang="en-US" sz="2400" dirty="0"/>
          </a:p>
          <a:p>
            <a:pPr lvl="1"/>
            <a:r>
              <a:rPr lang="en-US" sz="2000" dirty="0"/>
              <a:t>For </a:t>
            </a:r>
            <a:r>
              <a:rPr lang="en-US" sz="2000" dirty="0" smtClean="0"/>
              <a:t>Doctor’s visits</a:t>
            </a:r>
            <a:endParaRPr lang="en-US" sz="2000" dirty="0"/>
          </a:p>
          <a:p>
            <a:pPr lvl="1"/>
            <a:r>
              <a:rPr lang="en-US" sz="2000" dirty="0"/>
              <a:t>Emergency Room or Urgent Care </a:t>
            </a:r>
            <a:r>
              <a:rPr lang="en-US" sz="2000" dirty="0" smtClean="0"/>
              <a:t>visits</a:t>
            </a:r>
          </a:p>
          <a:p>
            <a:pPr lvl="1"/>
            <a:r>
              <a:rPr lang="en-US" sz="2000" dirty="0" smtClean="0"/>
              <a:t>Prescription</a:t>
            </a:r>
            <a:endParaRPr lang="en-US" sz="2000" dirty="0"/>
          </a:p>
          <a:p>
            <a:r>
              <a:rPr lang="en-US" sz="2400" dirty="0"/>
              <a:t> Deductible-  Fixed </a:t>
            </a:r>
            <a:r>
              <a:rPr lang="en-US" sz="2400" dirty="0" smtClean="0"/>
              <a:t>amount </a:t>
            </a:r>
            <a:r>
              <a:rPr lang="en-US" sz="2400" dirty="0"/>
              <a:t>a member pays before the </a:t>
            </a:r>
            <a:r>
              <a:rPr lang="en-US" sz="2400" dirty="0" smtClean="0"/>
              <a:t>health plan </a:t>
            </a:r>
            <a:r>
              <a:rPr lang="en-US" sz="2400" dirty="0"/>
              <a:t>will begin to pay for medical </a:t>
            </a:r>
            <a:r>
              <a:rPr lang="en-US" sz="2400" dirty="0" smtClean="0"/>
              <a:t>or pharmacy expenses.</a:t>
            </a:r>
            <a:endParaRPr lang="en-US" sz="2400" dirty="0"/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deductible is only paid once per policy </a:t>
            </a:r>
            <a:r>
              <a:rPr lang="en-US" sz="2000" dirty="0" smtClean="0"/>
              <a:t>year.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Insurance Terminology</a:t>
            </a:r>
            <a:endParaRPr lang="en-US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1360</Words>
  <Application>Microsoft Office PowerPoint</Application>
  <PresentationFormat>On-screen Show (4:3)</PresentationFormat>
  <Paragraphs>179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1_Office Theme</vt:lpstr>
      <vt:lpstr>5_Office Theme</vt:lpstr>
      <vt:lpstr>7_Office Theme</vt:lpstr>
      <vt:lpstr>8_Office Theme</vt:lpstr>
      <vt:lpstr> Student Health Insurance</vt:lpstr>
      <vt:lpstr>Learning Objectives</vt:lpstr>
      <vt:lpstr>UA Student Health Insurance</vt:lpstr>
      <vt:lpstr>UA Student Health Insurance</vt:lpstr>
      <vt:lpstr>PowerPoint Presentation</vt:lpstr>
      <vt:lpstr>Things you will need to do once you arrive to the US</vt:lpstr>
      <vt:lpstr>Basic Health Insurance Terminology</vt:lpstr>
      <vt:lpstr>PowerPoint Presentation</vt:lpstr>
      <vt:lpstr>PowerPoint Presentation</vt:lpstr>
      <vt:lpstr>Insurance Terminology</vt:lpstr>
      <vt:lpstr>PowerPoint Presentation</vt:lpstr>
      <vt:lpstr>Insurance Terminology</vt:lpstr>
      <vt:lpstr>Levels of Medical Care in  the US</vt:lpstr>
      <vt:lpstr>Levels of Medical Care in  the US</vt:lpstr>
      <vt:lpstr>Student Health Insurance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Coverage Periods &amp; Premiums</vt:lpstr>
      <vt:lpstr>PowerPoint Presentation</vt:lpstr>
      <vt:lpstr>PowerPoint Presentation</vt:lpstr>
      <vt:lpstr>Exemptions &amp; Deadlines </vt:lpstr>
      <vt:lpstr>PowerPoint Presentation</vt:lpstr>
      <vt:lpstr>Student Health Insurance UA Map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Arizona Am</dc:title>
  <dc:creator>Kris Kreutz</dc:creator>
  <cp:lastModifiedBy>Ivan Acosta</cp:lastModifiedBy>
  <cp:revision>206</cp:revision>
  <cp:lastPrinted>2015-05-04T22:56:45Z</cp:lastPrinted>
  <dcterms:created xsi:type="dcterms:W3CDTF">2011-05-03T14:27:38Z</dcterms:created>
  <dcterms:modified xsi:type="dcterms:W3CDTF">2017-08-24T22:28:21Z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